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D4B5-0305-489D-B56C-91C418656007}" type="datetimeFigureOut">
              <a:rPr lang="de-DE" smtClean="0"/>
              <a:pPr/>
              <a:t>25.11.2013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7CD5-3B9E-4520-BACB-F1291EFF31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Arbeitstagung mit den Vereins-SR-Warten 2013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Aus- und Weiterbildungs-Angebote für SR in der HRO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	Was können wir aktuell anbieten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Fort- bzw. Weiterbildung			(SRFB)</a:t>
            </a:r>
          </a:p>
          <a:p>
            <a:r>
              <a:rPr lang="de-DE" dirty="0" smtClean="0"/>
              <a:t>SR-Grundausbildung			(SRGA)</a:t>
            </a:r>
          </a:p>
          <a:p>
            <a:r>
              <a:rPr lang="de-DE" dirty="0" smtClean="0"/>
              <a:t>Junior-SR-Ausbildung			(JUSR)</a:t>
            </a:r>
          </a:p>
          <a:p>
            <a:r>
              <a:rPr lang="de-DE" dirty="0" smtClean="0"/>
              <a:t>Wiedereinsteiger-Ausbildung		(WEAB)</a:t>
            </a:r>
          </a:p>
          <a:p>
            <a:r>
              <a:rPr lang="de-DE" dirty="0" smtClean="0"/>
              <a:t>Quereinsteiger-Ausbildung		(QEAB)</a:t>
            </a:r>
          </a:p>
          <a:p>
            <a:endParaRPr lang="de-DE" dirty="0" smtClean="0"/>
          </a:p>
          <a:p>
            <a:r>
              <a:rPr lang="de-DE" dirty="0" smtClean="0"/>
              <a:t>(„</a:t>
            </a:r>
            <a:r>
              <a:rPr lang="de-DE" dirty="0" smtClean="0"/>
              <a:t>Sonderlehrgänge</a:t>
            </a:r>
            <a:r>
              <a:rPr lang="de-DE" dirty="0" smtClean="0"/>
              <a:t>“)</a:t>
            </a:r>
            <a:endParaRPr lang="de-DE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Fort- bzw. Weiterbildung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Erhalt/Verlängerung eines </a:t>
            </a:r>
            <a:r>
              <a:rPr lang="de-DE" u="sng" dirty="0" smtClean="0"/>
              <a:t>gültigen</a:t>
            </a:r>
            <a:r>
              <a:rPr lang="de-DE" dirty="0" smtClean="0"/>
              <a:t> SR-Ausweises</a:t>
            </a:r>
          </a:p>
          <a:p>
            <a:r>
              <a:rPr lang="de-DE" dirty="0" smtClean="0"/>
              <a:t>„Pflichtveranstaltung“ </a:t>
            </a:r>
          </a:p>
          <a:p>
            <a:r>
              <a:rPr lang="de-DE" i="1" dirty="0" smtClean="0"/>
              <a:t>RTL für Aus- und Weiterbildung im HVN</a:t>
            </a:r>
            <a:r>
              <a:rPr lang="de-DE" dirty="0" smtClean="0"/>
              <a:t> ggf. zusätzliche (darüber hinausgehende) Bestimmungen der Region</a:t>
            </a:r>
          </a:p>
          <a:p>
            <a:r>
              <a:rPr lang="de-DE" dirty="0" smtClean="0"/>
              <a:t>Vorgaben HVN:</a:t>
            </a:r>
          </a:p>
          <a:p>
            <a:pPr lvl="1"/>
            <a:r>
              <a:rPr lang="de-DE" dirty="0" smtClean="0"/>
              <a:t>Jedes Jahr 3 UE incl. Regeltest</a:t>
            </a:r>
          </a:p>
          <a:p>
            <a:pPr lvl="1"/>
            <a:r>
              <a:rPr lang="de-DE" u="sng" dirty="0" smtClean="0"/>
              <a:t>Oder</a:t>
            </a:r>
            <a:r>
              <a:rPr lang="de-DE" dirty="0" smtClean="0"/>
              <a:t> alle 2 Jahre 5 UE incl. Regeltest</a:t>
            </a:r>
          </a:p>
          <a:p>
            <a:pPr lvl="1"/>
            <a:r>
              <a:rPr lang="de-DE" dirty="0" smtClean="0"/>
              <a:t>Schulung Pflicht bei Regel</a:t>
            </a:r>
            <a:r>
              <a:rPr lang="de-DE" u="sng" dirty="0" smtClean="0"/>
              <a:t>änderungen</a:t>
            </a:r>
            <a:r>
              <a:rPr lang="de-DE" dirty="0" smtClean="0"/>
              <a:t> (nicht bei Klarstellungen, </a:t>
            </a:r>
            <a:r>
              <a:rPr lang="de-DE" dirty="0" err="1" smtClean="0"/>
              <a:t>Verdeutlichungen</a:t>
            </a:r>
            <a:r>
              <a:rPr lang="de-DE" dirty="0" smtClean="0"/>
              <a:t>, Anweisungen etc.)</a:t>
            </a:r>
          </a:p>
          <a:p>
            <a:r>
              <a:rPr lang="de-DE" dirty="0" smtClean="0"/>
              <a:t>Bestimmung HRO (zusätzlich):</a:t>
            </a:r>
          </a:p>
          <a:p>
            <a:pPr lvl="1"/>
            <a:r>
              <a:rPr lang="de-DE" dirty="0" smtClean="0"/>
              <a:t>mindestens 4 Einsätze in der zurückliegenden Saison</a:t>
            </a:r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SR-Grundausbildung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Grundlage ist der </a:t>
            </a:r>
            <a:r>
              <a:rPr lang="de-DE" i="1" dirty="0" smtClean="0"/>
              <a:t>Leitfaden für eine einheitliche SR-Ausbildung im Handballverband Niedersachsen (Stand 2009)</a:t>
            </a:r>
          </a:p>
          <a:p>
            <a:r>
              <a:rPr lang="de-DE" dirty="0" smtClean="0"/>
              <a:t>Hier sind vorgesehen:</a:t>
            </a:r>
          </a:p>
          <a:p>
            <a:pPr lvl="1"/>
            <a:r>
              <a:rPr lang="de-DE" dirty="0" smtClean="0"/>
              <a:t>24UE </a:t>
            </a:r>
            <a:r>
              <a:rPr lang="de-DE" dirty="0" err="1" smtClean="0"/>
              <a:t>Inhaltevermittlung</a:t>
            </a:r>
            <a:r>
              <a:rPr lang="de-DE" dirty="0" smtClean="0"/>
              <a:t> (15 T / 9P)</a:t>
            </a:r>
          </a:p>
          <a:p>
            <a:pPr lvl="1"/>
            <a:r>
              <a:rPr lang="de-DE" dirty="0" smtClean="0"/>
              <a:t>Regeltest (IHF-Fragenkatalog)</a:t>
            </a:r>
          </a:p>
          <a:p>
            <a:pPr lvl="1"/>
            <a:r>
              <a:rPr lang="de-DE" dirty="0" smtClean="0"/>
              <a:t>Praktische Prüfung (10min Spielleitung im Gespann)</a:t>
            </a:r>
          </a:p>
          <a:p>
            <a:r>
              <a:rPr lang="de-DE" dirty="0" smtClean="0"/>
              <a:t>Durchführbar an 2 Wochenenden (</a:t>
            </a:r>
            <a:r>
              <a:rPr lang="de-DE" dirty="0" err="1" smtClean="0"/>
              <a:t>Sa+So</a:t>
            </a:r>
            <a:r>
              <a:rPr lang="de-DE" dirty="0" smtClean="0"/>
              <a:t>) und ein </a:t>
            </a:r>
            <a:r>
              <a:rPr lang="de-DE" u="sng" dirty="0" smtClean="0"/>
              <a:t>zusätzlicher</a:t>
            </a:r>
            <a:r>
              <a:rPr lang="de-DE" dirty="0" smtClean="0"/>
              <a:t> Prüfungstag</a:t>
            </a:r>
          </a:p>
          <a:p>
            <a:r>
              <a:rPr lang="de-DE" dirty="0" smtClean="0"/>
              <a:t>Anschließend „volle Anerkennung“ als SR </a:t>
            </a:r>
            <a:r>
              <a:rPr lang="de-DE" dirty="0" smtClean="0">
                <a:sym typeface="Wingdings" pitchFamily="2" charset="2"/>
              </a:rPr>
              <a:t> Vollausbildung</a:t>
            </a:r>
          </a:p>
          <a:p>
            <a:r>
              <a:rPr lang="de-DE" dirty="0" smtClean="0">
                <a:sym typeface="Wingdings" pitchFamily="2" charset="2"/>
              </a:rPr>
              <a:t>Nur durch anerkannte Referenten durchführbar (HVN-</a:t>
            </a:r>
            <a:r>
              <a:rPr lang="de-DE" dirty="0" err="1" smtClean="0">
                <a:sym typeface="Wingdings" pitchFamily="2" charset="2"/>
              </a:rPr>
              <a:t>Referentenliste</a:t>
            </a:r>
            <a:r>
              <a:rPr lang="de-DE" dirty="0" smtClean="0">
                <a:sym typeface="Wingdings" pitchFamily="2" charset="2"/>
              </a:rPr>
              <a:t>)</a:t>
            </a:r>
          </a:p>
          <a:p>
            <a:r>
              <a:rPr lang="de-DE" dirty="0" smtClean="0"/>
              <a:t>„Start bei Null“, </a:t>
            </a:r>
          </a:p>
          <a:p>
            <a:r>
              <a:rPr lang="de-DE" dirty="0" smtClean="0"/>
              <a:t>auch für Nichthandballer (zumindest formal/theoretisch)</a:t>
            </a:r>
          </a:p>
          <a:p>
            <a:r>
              <a:rPr lang="de-DE" dirty="0" smtClean="0"/>
              <a:t>Mindestalter 16 (bei uns, bisher, ab 14)</a:t>
            </a:r>
          </a:p>
          <a:p>
            <a:r>
              <a:rPr lang="de-DE" dirty="0" smtClean="0"/>
              <a:t>Eingeschränkte Einsetzbarkeit bei SR unter 18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Junior-SR-Ausbildung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Inhaltlich ähnlich SRGA, reduzierter Umfang (15 UE)</a:t>
            </a:r>
          </a:p>
          <a:p>
            <a:pPr lvl="1"/>
            <a:r>
              <a:rPr lang="de-DE" dirty="0" smtClean="0"/>
              <a:t>Beschränkung auf Grundlegendes SR-Wissen für den </a:t>
            </a:r>
            <a:r>
              <a:rPr lang="de-DE" dirty="0" err="1" smtClean="0"/>
              <a:t>Ki</a:t>
            </a:r>
            <a:r>
              <a:rPr lang="de-DE" dirty="0" smtClean="0"/>
              <a:t>/</a:t>
            </a:r>
            <a:r>
              <a:rPr lang="de-DE" dirty="0" err="1" smtClean="0"/>
              <a:t>Ju</a:t>
            </a:r>
            <a:r>
              <a:rPr lang="de-DE" dirty="0" smtClean="0"/>
              <a:t>-Handball (Linien, Räume, Spielen des Balles, Verhalten zum Gegenspieler, Sonderregelungen </a:t>
            </a:r>
            <a:r>
              <a:rPr lang="de-DE" dirty="0" err="1" smtClean="0"/>
              <a:t>Ki</a:t>
            </a:r>
            <a:r>
              <a:rPr lang="de-DE" dirty="0" smtClean="0"/>
              <a:t>/</a:t>
            </a:r>
            <a:r>
              <a:rPr lang="de-DE" dirty="0" err="1" smtClean="0"/>
              <a:t>Ju</a:t>
            </a:r>
            <a:r>
              <a:rPr lang="de-DE" dirty="0" smtClean="0"/>
              <a:t>-Handball)</a:t>
            </a:r>
          </a:p>
          <a:p>
            <a:pPr lvl="1"/>
            <a:r>
              <a:rPr lang="de-DE" dirty="0" smtClean="0"/>
              <a:t>Keine „formalen“ Aspekte</a:t>
            </a:r>
          </a:p>
          <a:p>
            <a:r>
              <a:rPr lang="de-DE" dirty="0" smtClean="0"/>
              <a:t>Mindestalter 12; Höchstalter 16</a:t>
            </a:r>
          </a:p>
          <a:p>
            <a:r>
              <a:rPr lang="de-DE" dirty="0" smtClean="0"/>
              <a:t>Nur vereinsintern (bis einschließlich C-Jugend) einsetzbar</a:t>
            </a:r>
          </a:p>
          <a:p>
            <a:r>
              <a:rPr lang="de-DE" dirty="0" smtClean="0"/>
              <a:t>KEINE Anerkennung als SR im Sinne der RTL</a:t>
            </a:r>
          </a:p>
          <a:p>
            <a:r>
              <a:rPr lang="de-DE" dirty="0" smtClean="0"/>
              <a:t>Keine Prüfung</a:t>
            </a:r>
          </a:p>
          <a:p>
            <a:r>
              <a:rPr lang="de-DE" dirty="0" err="1" smtClean="0"/>
              <a:t>Mentoring</a:t>
            </a:r>
            <a:r>
              <a:rPr lang="de-DE" dirty="0" smtClean="0"/>
              <a:t>/Coaching durch Verein, nicht vorgeschrieben, aber erforderlich</a:t>
            </a:r>
          </a:p>
          <a:p>
            <a:r>
              <a:rPr lang="de-DE" dirty="0" smtClean="0"/>
              <a:t>Besondere Sensibilisierung der (Heim-)Vereine notwendig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b="1" dirty="0" smtClean="0">
                <a:sym typeface="Wingdings" pitchFamily="2" charset="2"/>
              </a:rPr>
              <a:t>der MV ist auch für die SR verantwortlich</a:t>
            </a:r>
          </a:p>
          <a:p>
            <a:r>
              <a:rPr lang="de-DE" dirty="0" smtClean="0">
                <a:sym typeface="Wingdings" pitchFamily="2" charset="2"/>
              </a:rPr>
              <a:t>Die Junior-SR sollen über einen „</a:t>
            </a:r>
            <a:r>
              <a:rPr lang="de-DE" dirty="0" err="1" smtClean="0">
                <a:sym typeface="Wingdings" pitchFamily="2" charset="2"/>
              </a:rPr>
              <a:t>learning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doing</a:t>
            </a:r>
            <a:r>
              <a:rPr lang="de-DE" dirty="0" smtClean="0">
                <a:sym typeface="Wingdings" pitchFamily="2" charset="2"/>
              </a:rPr>
              <a:t>“-Ansatz an die </a:t>
            </a:r>
            <a:r>
              <a:rPr lang="de-DE" dirty="0" err="1" smtClean="0">
                <a:sym typeface="Wingdings" pitchFamily="2" charset="2"/>
              </a:rPr>
              <a:t>Schiedsrichterei</a:t>
            </a:r>
            <a:r>
              <a:rPr lang="de-DE" dirty="0" smtClean="0">
                <a:sym typeface="Wingdings" pitchFamily="2" charset="2"/>
              </a:rPr>
              <a:t> herangeführt werden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Wiedereinsteiger-Ausbildung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2400" dirty="0" smtClean="0"/>
              <a:t>Für ehemalige SR die längere Zeit ausgesetzt haben</a:t>
            </a:r>
          </a:p>
          <a:p>
            <a:r>
              <a:rPr lang="de-DE" sz="2400" dirty="0" smtClean="0"/>
              <a:t>HVN-Vorgabe: </a:t>
            </a:r>
          </a:p>
          <a:p>
            <a:pPr lvl="1"/>
            <a:r>
              <a:rPr lang="de-DE" sz="2400" dirty="0" smtClean="0"/>
              <a:t>11 UE incl. Regeltest</a:t>
            </a:r>
          </a:p>
          <a:p>
            <a:pPr lvl="1"/>
            <a:r>
              <a:rPr lang="de-DE" sz="2400" dirty="0" smtClean="0"/>
              <a:t>müssen zumindest bis zur vorletzten größeren Regeländerung geschult worden sein und gepfiffen haben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max. bis zu 8 Jahre ausgesetzt</a:t>
            </a:r>
          </a:p>
          <a:p>
            <a:r>
              <a:rPr lang="de-DE" sz="2400" dirty="0" smtClean="0">
                <a:sym typeface="Wingdings" pitchFamily="2" charset="2"/>
              </a:rPr>
              <a:t>Inhaltlich vergleichbar mit SRGA aber Reduzierung auf das Wesentliche („Die </a:t>
            </a:r>
            <a:r>
              <a:rPr lang="de-DE" sz="2400" dirty="0" err="1" smtClean="0">
                <a:sym typeface="Wingdings" pitchFamily="2" charset="2"/>
              </a:rPr>
              <a:t>basics</a:t>
            </a:r>
            <a:r>
              <a:rPr lang="de-DE" sz="2400" dirty="0" smtClean="0">
                <a:sym typeface="Wingdings" pitchFamily="2" charset="2"/>
              </a:rPr>
              <a:t> sind vorhanden“)</a:t>
            </a:r>
          </a:p>
          <a:p>
            <a:r>
              <a:rPr lang="de-DE" sz="2400" dirty="0" smtClean="0">
                <a:sym typeface="Wingdings" pitchFamily="2" charset="2"/>
              </a:rPr>
              <a:t>Schwerpunktsetzung auf Änderungen und aktuelle Auslegungsvorgaben („was hat sich geändert“)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Quereinsteiger-Ausbildung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Vorgabe HVN:</a:t>
            </a:r>
          </a:p>
          <a:p>
            <a:pPr lvl="1"/>
            <a:r>
              <a:rPr lang="de-DE" dirty="0" smtClean="0"/>
              <a:t>Mindestens 5 Jahre aktiver Spieler mindestens in der höchsten Spielklasse der Region, </a:t>
            </a:r>
          </a:p>
          <a:p>
            <a:pPr lvl="1"/>
            <a:r>
              <a:rPr lang="de-DE" dirty="0" smtClean="0"/>
              <a:t>zuletzt unter den aktuellen Regeln oder den Regeln vor der letzten größeren Regeländerung</a:t>
            </a:r>
          </a:p>
          <a:p>
            <a:pPr lvl="1"/>
            <a:r>
              <a:rPr lang="de-DE" dirty="0" smtClean="0"/>
              <a:t>Grundsätzlich mindestens 30 Jahre alt (Ausnahmen im Einzelfall möglich)</a:t>
            </a:r>
          </a:p>
          <a:p>
            <a:pPr lvl="1"/>
            <a:r>
              <a:rPr lang="de-DE" dirty="0" smtClean="0"/>
              <a:t>11 UE incl. Regeltest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Generelles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Bei </a:t>
            </a:r>
            <a:r>
              <a:rPr lang="de-DE" b="1" u="sng" dirty="0" smtClean="0"/>
              <a:t>Aus</a:t>
            </a:r>
            <a:r>
              <a:rPr lang="de-DE" dirty="0" smtClean="0"/>
              <a:t>bildungen maximal 30 Teilnehmer</a:t>
            </a:r>
          </a:p>
          <a:p>
            <a:r>
              <a:rPr lang="de-DE" dirty="0" smtClean="0"/>
              <a:t>Honorar: </a:t>
            </a:r>
          </a:p>
          <a:p>
            <a:pPr lvl="1"/>
            <a:r>
              <a:rPr lang="de-DE" dirty="0" smtClean="0"/>
              <a:t>Generell 18€/UE (HVN Abrechnungs</a:t>
            </a:r>
            <a:r>
              <a:rPr lang="de-DE" dirty="0" smtClean="0"/>
              <a:t>-</a:t>
            </a:r>
            <a:r>
              <a:rPr lang="de-DE" dirty="0" smtClean="0"/>
              <a:t>RTL)</a:t>
            </a:r>
          </a:p>
          <a:p>
            <a:pPr lvl="1"/>
            <a:r>
              <a:rPr lang="de-DE" dirty="0" smtClean="0"/>
              <a:t>Bei „vereinsinternen“ Veranstaltungen: freie Vereinbarung mit dem Referenten</a:t>
            </a:r>
          </a:p>
          <a:p>
            <a:r>
              <a:rPr lang="de-DE" dirty="0" smtClean="0"/>
              <a:t>SRGA: Eine </a:t>
            </a:r>
            <a:r>
              <a:rPr lang="de-DE" b="1" u="sng" dirty="0" smtClean="0"/>
              <a:t>leere</a:t>
            </a:r>
            <a:r>
              <a:rPr lang="de-DE" dirty="0" smtClean="0"/>
              <a:t> Handballhalle und ein Unterrichtsraum für bis zu 30 TN wird während des gesamten Lehrgangs benötigt.</a:t>
            </a:r>
            <a:r>
              <a:rPr lang="de-DE" dirty="0" smtClean="0"/>
              <a:t> </a:t>
            </a:r>
            <a:r>
              <a:rPr lang="de-DE" dirty="0" smtClean="0"/>
              <a:t>Abweichung nach Absprache mit </a:t>
            </a:r>
            <a:r>
              <a:rPr lang="de-DE" dirty="0" smtClean="0"/>
              <a:t>L</a:t>
            </a:r>
            <a:r>
              <a:rPr lang="de-DE" dirty="0" smtClean="0"/>
              <a:t>ehrgangsleiter</a:t>
            </a:r>
          </a:p>
          <a:p>
            <a:r>
              <a:rPr lang="de-DE" dirty="0" smtClean="0"/>
              <a:t>F</a:t>
            </a:r>
            <a:r>
              <a:rPr lang="de-DE" dirty="0" smtClean="0"/>
              <a:t>ür die Prüfung </a:t>
            </a:r>
            <a:r>
              <a:rPr lang="de-DE" b="1" dirty="0" smtClean="0"/>
              <a:t>ausreichend</a:t>
            </a:r>
            <a:r>
              <a:rPr lang="de-DE" dirty="0" smtClean="0"/>
              <a:t> Demomannschaften. (0,5xTeilnehmerzahlx10min = reine Spielzeit)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Bildschirmpräsentation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Arbeitstagung mit den Vereins-SR-Warten 2013</vt:lpstr>
      <vt:lpstr>1. Was können wir aktuell anbieten</vt:lpstr>
      <vt:lpstr>Fort- bzw. Weiterbildung</vt:lpstr>
      <vt:lpstr>SR-Grundausbildung</vt:lpstr>
      <vt:lpstr>Junior-SR-Ausbildung</vt:lpstr>
      <vt:lpstr>Wiedereinsteiger-Ausbildung</vt:lpstr>
      <vt:lpstr>Quereinsteiger-Ausbildung</vt:lpstr>
      <vt:lpstr>Generelles</vt:lpstr>
      <vt:lpstr>Fragen?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Arbeitstagung mit den Vereins-SR-Warten 2013</dc:title>
  <dc:creator>Michael Kuper</dc:creator>
  <cp:lastModifiedBy>Michael Kuper</cp:lastModifiedBy>
  <cp:revision>21</cp:revision>
  <dcterms:created xsi:type="dcterms:W3CDTF">2013-11-22T18:09:06Z</dcterms:created>
  <dcterms:modified xsi:type="dcterms:W3CDTF">2013-11-25T19:44:10Z</dcterms:modified>
</cp:coreProperties>
</file>