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54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37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49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11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9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38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83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9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4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14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653A5C-0543-9A4A-959D-72EFB892D44A}" type="datetimeFigureOut">
              <a:rPr lang="de-DE" smtClean="0"/>
              <a:t>19.05.19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33142DA-C47F-2A44-B8F4-BC050000E1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6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5" imgW="270" imgH="270" progId="TCLayout.ActiveDocument.1">
                  <p:embed/>
                </p:oleObj>
              </mc:Choice>
              <mc:Fallback>
                <p:oleObj name="think-cell Folie" r:id="rId15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64637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Handballregion Oldenburg e.V.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1C90C77-A14D-D347-AD5F-31219F91E603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668344" y="164638"/>
            <a:ext cx="1081426" cy="132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9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Arbeitskreis SR-Wesen</a:t>
            </a:r>
            <a:br>
              <a:rPr lang="de-DE" dirty="0"/>
            </a:br>
            <a:r>
              <a:rPr lang="de-DE" dirty="0"/>
              <a:t>Referenten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Aus- und Weiterbildungsangebote für SR in der HRO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Angebot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Fort- bzw. Weiterbildung				(SRFB)</a:t>
            </a:r>
          </a:p>
          <a:p>
            <a:r>
              <a:rPr lang="de-DE" dirty="0"/>
              <a:t>SR-Grundausbildung					(SRGA)</a:t>
            </a:r>
          </a:p>
          <a:p>
            <a:r>
              <a:rPr lang="de-DE" dirty="0"/>
              <a:t>Junior-SR-Ausbildung					(JUSR)</a:t>
            </a:r>
          </a:p>
          <a:p>
            <a:r>
              <a:rPr lang="de-DE" dirty="0"/>
              <a:t>Wiedereinsteiger-Ausbildung		(WEAB)</a:t>
            </a:r>
          </a:p>
          <a:p>
            <a:r>
              <a:rPr lang="de-DE" dirty="0"/>
              <a:t>Quereinsteiger-Ausbildung			(QEAB)</a:t>
            </a:r>
          </a:p>
          <a:p>
            <a:endParaRPr lang="de-DE" dirty="0"/>
          </a:p>
          <a:p>
            <a:r>
              <a:rPr lang="de-DE" dirty="0"/>
              <a:t>(„Sonderlehrgänge“)</a:t>
            </a:r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Fort- bzw. Weiterbildung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Erhalt/Verlängerung eines </a:t>
            </a:r>
            <a:r>
              <a:rPr lang="de-DE" u="sng" dirty="0"/>
              <a:t>gültigen</a:t>
            </a:r>
            <a:r>
              <a:rPr lang="de-DE" dirty="0"/>
              <a:t> SR-Ausweises</a:t>
            </a:r>
          </a:p>
          <a:p>
            <a:r>
              <a:rPr lang="de-DE" dirty="0"/>
              <a:t>„Pflichtveranstaltung“ </a:t>
            </a:r>
          </a:p>
          <a:p>
            <a:r>
              <a:rPr lang="de-DE" i="1" dirty="0"/>
              <a:t>RTL für Aus- und Weiterbildung im HVN</a:t>
            </a:r>
            <a:r>
              <a:rPr lang="de-DE" dirty="0"/>
              <a:t> ggf. zusätzliche (darüber hinausgehende) Bestimmungen der Region</a:t>
            </a:r>
          </a:p>
          <a:p>
            <a:r>
              <a:rPr lang="de-DE" dirty="0"/>
              <a:t>Vorgaben HVN:</a:t>
            </a:r>
          </a:p>
          <a:p>
            <a:pPr lvl="1"/>
            <a:r>
              <a:rPr lang="de-DE" dirty="0"/>
              <a:t>Jedes Jahr 3 UE incl. Regeltest</a:t>
            </a:r>
          </a:p>
          <a:p>
            <a:pPr lvl="1"/>
            <a:r>
              <a:rPr lang="de-DE" u="sng" dirty="0"/>
              <a:t>Oder</a:t>
            </a:r>
            <a:r>
              <a:rPr lang="de-DE" dirty="0"/>
              <a:t> alle 2 Jahre 5 UE incl. Regeltest</a:t>
            </a:r>
          </a:p>
          <a:p>
            <a:pPr lvl="1"/>
            <a:r>
              <a:rPr lang="de-DE" dirty="0"/>
              <a:t>Schulung Pflicht bei Regel</a:t>
            </a:r>
            <a:r>
              <a:rPr lang="de-DE" u="sng" dirty="0"/>
              <a:t>änderungen</a:t>
            </a:r>
            <a:r>
              <a:rPr lang="de-DE" dirty="0"/>
              <a:t> (nicht bei Klarstellungen, </a:t>
            </a:r>
            <a:r>
              <a:rPr lang="de-DE" dirty="0" err="1"/>
              <a:t>Verdeutlichungen</a:t>
            </a:r>
            <a:r>
              <a:rPr lang="de-DE" dirty="0"/>
              <a:t>, Anweisungen etc.)</a:t>
            </a:r>
          </a:p>
          <a:p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SR-Grundausbildung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Grundlage ist der </a:t>
            </a:r>
            <a:r>
              <a:rPr lang="de-DE" i="1" dirty="0"/>
              <a:t>Leitfaden für eine einheitliche SR-Ausbildung im Handballverband Niedersachsen (Stand 2009)</a:t>
            </a:r>
          </a:p>
          <a:p>
            <a:r>
              <a:rPr lang="de-DE" dirty="0"/>
              <a:t>Hier sind vorgesehen:</a:t>
            </a:r>
          </a:p>
          <a:p>
            <a:pPr lvl="1"/>
            <a:r>
              <a:rPr lang="de-DE" dirty="0"/>
              <a:t>24UE (15 T / 9P)</a:t>
            </a:r>
          </a:p>
          <a:p>
            <a:pPr lvl="1"/>
            <a:r>
              <a:rPr lang="de-DE" dirty="0"/>
              <a:t>Regeltest (IHF-Fragenkatalog)</a:t>
            </a:r>
          </a:p>
          <a:p>
            <a:pPr lvl="1"/>
            <a:r>
              <a:rPr lang="de-DE" dirty="0"/>
              <a:t>Praktische Prüfung (10min Spielleitung im Gespann)</a:t>
            </a:r>
          </a:p>
          <a:p>
            <a:r>
              <a:rPr lang="de-DE" dirty="0"/>
              <a:t>Durchführbar an </a:t>
            </a:r>
            <a:r>
              <a:rPr lang="de-DE" u="sng" dirty="0"/>
              <a:t>2 Wochenenden </a:t>
            </a:r>
            <a:r>
              <a:rPr lang="de-DE" dirty="0"/>
              <a:t>(</a:t>
            </a:r>
            <a:r>
              <a:rPr lang="de-DE" dirty="0" err="1"/>
              <a:t>Sa+So</a:t>
            </a:r>
            <a:r>
              <a:rPr lang="de-DE" dirty="0"/>
              <a:t>) und ein </a:t>
            </a:r>
            <a:r>
              <a:rPr lang="de-DE" u="sng" dirty="0"/>
              <a:t>zusätzlicher</a:t>
            </a:r>
            <a:r>
              <a:rPr lang="de-DE" dirty="0"/>
              <a:t> Prüfungstag</a:t>
            </a:r>
          </a:p>
          <a:p>
            <a:r>
              <a:rPr lang="de-DE" dirty="0"/>
              <a:t>Anschließend „volle Anerkennung“ als SR </a:t>
            </a:r>
            <a:r>
              <a:rPr lang="de-DE" dirty="0">
                <a:sym typeface="Wingdings" pitchFamily="2" charset="2"/>
              </a:rPr>
              <a:t> Vollausbildung</a:t>
            </a:r>
          </a:p>
          <a:p>
            <a:r>
              <a:rPr lang="de-DE" dirty="0">
                <a:sym typeface="Wingdings" pitchFamily="2" charset="2"/>
              </a:rPr>
              <a:t>Nur durch anerkannte Referenten durchführbar (HVN-</a:t>
            </a:r>
            <a:r>
              <a:rPr lang="de-DE" dirty="0" err="1">
                <a:sym typeface="Wingdings" pitchFamily="2" charset="2"/>
              </a:rPr>
              <a:t>Referentenliste</a:t>
            </a:r>
            <a:r>
              <a:rPr lang="de-DE" dirty="0">
                <a:sym typeface="Wingdings" pitchFamily="2" charset="2"/>
              </a:rPr>
              <a:t>)</a:t>
            </a:r>
          </a:p>
          <a:p>
            <a:r>
              <a:rPr lang="de-DE" dirty="0"/>
              <a:t>„Start bei Null“, </a:t>
            </a:r>
          </a:p>
          <a:p>
            <a:r>
              <a:rPr lang="de-DE" dirty="0"/>
              <a:t>auch für Nichthandballer (zumindest formal/theoretisch)</a:t>
            </a:r>
          </a:p>
          <a:p>
            <a:r>
              <a:rPr lang="de-DE" dirty="0"/>
              <a:t>Mindestalter 16 (bei uns, bisher, ab 14)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Junior-SR-Ausbildung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Inhaltlich ähnlich SRGA, reduzierter Umfang (15 UE)</a:t>
            </a:r>
          </a:p>
          <a:p>
            <a:pPr lvl="1"/>
            <a:r>
              <a:rPr lang="de-DE" dirty="0"/>
              <a:t>Beschränkung auf Grundlegendes SR-Wissen für den </a:t>
            </a:r>
            <a:r>
              <a:rPr lang="de-DE" dirty="0" err="1"/>
              <a:t>Ki</a:t>
            </a:r>
            <a:r>
              <a:rPr lang="de-DE" dirty="0"/>
              <a:t>/</a:t>
            </a:r>
            <a:r>
              <a:rPr lang="de-DE" dirty="0" err="1"/>
              <a:t>Ju</a:t>
            </a:r>
            <a:r>
              <a:rPr lang="de-DE" dirty="0"/>
              <a:t>-Handball (Linien, Räume, Spielen des Balles, Verhalten zum Gegenspieler, Sonderregelungen </a:t>
            </a:r>
            <a:r>
              <a:rPr lang="de-DE" dirty="0" err="1"/>
              <a:t>Ki</a:t>
            </a:r>
            <a:r>
              <a:rPr lang="de-DE" dirty="0"/>
              <a:t>/</a:t>
            </a:r>
            <a:r>
              <a:rPr lang="de-DE" dirty="0" err="1"/>
              <a:t>Ju</a:t>
            </a:r>
            <a:r>
              <a:rPr lang="de-DE" dirty="0"/>
              <a:t>-Handball)</a:t>
            </a:r>
          </a:p>
          <a:p>
            <a:pPr lvl="1"/>
            <a:r>
              <a:rPr lang="de-DE" dirty="0"/>
              <a:t>Keine „formalen“ Aspekte</a:t>
            </a:r>
          </a:p>
          <a:p>
            <a:r>
              <a:rPr lang="de-DE" dirty="0"/>
              <a:t>Mindestalter 12; Höchstalter 16</a:t>
            </a:r>
          </a:p>
          <a:p>
            <a:r>
              <a:rPr lang="de-DE" dirty="0"/>
              <a:t>Nur vereinsintern (bis einschließlich C-Jugend) einsetzbar</a:t>
            </a:r>
          </a:p>
          <a:p>
            <a:r>
              <a:rPr lang="de-DE" dirty="0"/>
              <a:t>KEINE Anerkennung als SR im Sinne der RTL</a:t>
            </a:r>
          </a:p>
          <a:p>
            <a:r>
              <a:rPr lang="de-DE" dirty="0"/>
              <a:t>Keine Prüfung</a:t>
            </a:r>
          </a:p>
          <a:p>
            <a:r>
              <a:rPr lang="de-DE" dirty="0" err="1"/>
              <a:t>Mentoring</a:t>
            </a:r>
            <a:r>
              <a:rPr lang="de-DE" dirty="0"/>
              <a:t>/Coaching durch Verein, nicht vorgeschrieben, aber erforderlich</a:t>
            </a:r>
          </a:p>
          <a:p>
            <a:r>
              <a:rPr lang="de-DE" dirty="0"/>
              <a:t>Besondere Sensibilisierung der (Heim-)Vereine notwendig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b="1" dirty="0">
                <a:sym typeface="Wingdings" pitchFamily="2" charset="2"/>
              </a:rPr>
              <a:t>der MV ist auch für die SR verantwortlich</a:t>
            </a:r>
          </a:p>
          <a:p>
            <a:r>
              <a:rPr lang="de-DE" dirty="0">
                <a:sym typeface="Wingdings" pitchFamily="2" charset="2"/>
              </a:rPr>
              <a:t>Die Junior-SR sollen über einen „</a:t>
            </a:r>
            <a:r>
              <a:rPr lang="de-DE" dirty="0" err="1">
                <a:sym typeface="Wingdings" pitchFamily="2" charset="2"/>
              </a:rPr>
              <a:t>learning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by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doing</a:t>
            </a:r>
            <a:r>
              <a:rPr lang="de-DE" dirty="0">
                <a:sym typeface="Wingdings" pitchFamily="2" charset="2"/>
              </a:rPr>
              <a:t>“-Ansatz an die </a:t>
            </a:r>
            <a:r>
              <a:rPr lang="de-DE" dirty="0" err="1">
                <a:sym typeface="Wingdings" pitchFamily="2" charset="2"/>
              </a:rPr>
              <a:t>Schiedsrichterei</a:t>
            </a:r>
            <a:r>
              <a:rPr lang="de-DE" dirty="0">
                <a:sym typeface="Wingdings" pitchFamily="2" charset="2"/>
              </a:rPr>
              <a:t> herangeführt werden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Wiedereinsteiger-Ausbildung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DE" sz="2400" dirty="0"/>
              <a:t>Für ehemalige SR die längere Zeit ausgesetzt haben</a:t>
            </a:r>
          </a:p>
          <a:p>
            <a:r>
              <a:rPr lang="de-DE" sz="2400" dirty="0"/>
              <a:t>HVN-Vorgabe: </a:t>
            </a:r>
          </a:p>
          <a:p>
            <a:pPr lvl="1"/>
            <a:r>
              <a:rPr lang="de-DE" sz="2400" dirty="0"/>
              <a:t>11 UE incl. Regeltest</a:t>
            </a:r>
          </a:p>
          <a:p>
            <a:pPr lvl="1"/>
            <a:r>
              <a:rPr lang="de-DE" sz="2400" dirty="0"/>
              <a:t>müssen zumindest bis zur vorletzten größeren Regeländerung geschult worden sein und gepfiffen haben</a:t>
            </a:r>
          </a:p>
          <a:p>
            <a:pPr lvl="1"/>
            <a:r>
              <a:rPr lang="de-DE" sz="2400" dirty="0">
                <a:sym typeface="Wingdings" pitchFamily="2" charset="2"/>
              </a:rPr>
              <a:t>max. bis zu 8 Jahre ausgesetzt</a:t>
            </a:r>
          </a:p>
          <a:p>
            <a:r>
              <a:rPr lang="de-DE" sz="2400" dirty="0">
                <a:sym typeface="Wingdings" pitchFamily="2" charset="2"/>
              </a:rPr>
              <a:t>Inhaltlich vergleichbar mit SRGA aber Reduzierung auf das Wesentliche („Die </a:t>
            </a:r>
            <a:r>
              <a:rPr lang="de-DE" sz="2400" dirty="0" err="1">
                <a:sym typeface="Wingdings" pitchFamily="2" charset="2"/>
              </a:rPr>
              <a:t>basics</a:t>
            </a:r>
            <a:r>
              <a:rPr lang="de-DE" sz="2400" dirty="0">
                <a:sym typeface="Wingdings" pitchFamily="2" charset="2"/>
              </a:rPr>
              <a:t> sind vorhanden“)</a:t>
            </a:r>
          </a:p>
          <a:p>
            <a:r>
              <a:rPr lang="de-DE" sz="2400" dirty="0">
                <a:sym typeface="Wingdings" pitchFamily="2" charset="2"/>
              </a:rPr>
              <a:t>Schwerpunktsetzung auf Änderungen und aktuelle Auslegungsvorgaben („was hat sich geändert“)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Quereinsteiger-Ausbildung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Vorgabe HVN:</a:t>
            </a:r>
          </a:p>
          <a:p>
            <a:pPr lvl="1"/>
            <a:r>
              <a:rPr lang="de-DE" dirty="0"/>
              <a:t>Mindestens 5 Jahre aktiver Spieler mindestens in der höchsten Spielklasse der Region, </a:t>
            </a:r>
          </a:p>
          <a:p>
            <a:pPr lvl="1"/>
            <a:r>
              <a:rPr lang="de-DE" dirty="0"/>
              <a:t>zuletzt unter den aktuellen Regeln oder den Regeln vor der letzten größeren Regeländerung</a:t>
            </a:r>
          </a:p>
          <a:p>
            <a:pPr lvl="1"/>
            <a:r>
              <a:rPr lang="de-DE" dirty="0"/>
              <a:t>Grundsätzlich mindestens 30 Jahre alt (Ausnahmen im Einzelfall möglich)</a:t>
            </a:r>
          </a:p>
          <a:p>
            <a:pPr lvl="1"/>
            <a:r>
              <a:rPr lang="de-DE" dirty="0"/>
              <a:t>11 UE incl. Regeltest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Generelles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Bei </a:t>
            </a:r>
            <a:r>
              <a:rPr lang="de-DE" b="1" u="sng" dirty="0"/>
              <a:t>Aus</a:t>
            </a:r>
            <a:r>
              <a:rPr lang="de-DE" dirty="0"/>
              <a:t>bildungen maximal 30 Teilnehmer</a:t>
            </a:r>
          </a:p>
          <a:p>
            <a:r>
              <a:rPr lang="de-DE" dirty="0"/>
              <a:t>Honorar: </a:t>
            </a:r>
          </a:p>
          <a:p>
            <a:pPr lvl="1"/>
            <a:r>
              <a:rPr lang="de-DE" dirty="0"/>
              <a:t>Generell 20€/UE (HVN Abrechnungs-RTL)</a:t>
            </a:r>
          </a:p>
          <a:p>
            <a:pPr lvl="1"/>
            <a:r>
              <a:rPr lang="de-DE" dirty="0"/>
              <a:t>Bei „vereinsinternen“ Veranstaltungen gleiche Abrechnungsmodalitäten</a:t>
            </a:r>
          </a:p>
          <a:p>
            <a:r>
              <a:rPr lang="de-DE" dirty="0"/>
              <a:t>SRGA: Eine </a:t>
            </a:r>
            <a:r>
              <a:rPr lang="de-DE" b="1" u="sng" dirty="0"/>
              <a:t>leere</a:t>
            </a:r>
            <a:r>
              <a:rPr lang="de-DE" dirty="0"/>
              <a:t> Handballhalle und ein Unterrichtsraum für bis zu 30 TN wird während des gesamten Lehrgangs benötigt. Abweichung nach Absprache mit Lehrgangsleiter</a:t>
            </a:r>
          </a:p>
          <a:p>
            <a:r>
              <a:rPr lang="de-DE" dirty="0"/>
              <a:t>Für die Prüfung </a:t>
            </a:r>
            <a:r>
              <a:rPr lang="de-DE" b="1" dirty="0"/>
              <a:t>ausreichend</a:t>
            </a:r>
            <a:r>
              <a:rPr lang="de-DE" dirty="0"/>
              <a:t> Demomannschaften. </a:t>
            </a:r>
          </a:p>
          <a:p>
            <a:pPr marL="0" indent="0">
              <a:buNone/>
            </a:pPr>
            <a:r>
              <a:rPr lang="de-DE" dirty="0"/>
              <a:t>	(0,5x Teilnehmerzahl x10min = reine Spielzeit)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</Words>
  <Application>Microsoft Macintosh PowerPoint</Application>
  <PresentationFormat>Bildschirmpräsentation (4:3)</PresentationFormat>
  <Paragraphs>63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Office-Design</vt:lpstr>
      <vt:lpstr>think-cell Folie</vt:lpstr>
      <vt:lpstr>Arbeitskreis SR-Wesen Referenten</vt:lpstr>
      <vt:lpstr>Angebot</vt:lpstr>
      <vt:lpstr>Fort- bzw. Weiterbildung</vt:lpstr>
      <vt:lpstr>SR-Grundausbildung</vt:lpstr>
      <vt:lpstr>Junior-SR-Ausbildung</vt:lpstr>
      <vt:lpstr>Wiedereinsteiger-Ausbildung</vt:lpstr>
      <vt:lpstr>Quereinsteiger-Ausbildung</vt:lpstr>
      <vt:lpstr>Generelles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Arbeitstagung mit den Vereins-SR-Warten 2013</dc:title>
  <dc:creator>Michael Kuper</dc:creator>
  <cp:lastModifiedBy>Thomas V.</cp:lastModifiedBy>
  <cp:revision>23</cp:revision>
  <dcterms:created xsi:type="dcterms:W3CDTF">2013-11-22T18:09:06Z</dcterms:created>
  <dcterms:modified xsi:type="dcterms:W3CDTF">2019-05-19T10:51:09Z</dcterms:modified>
</cp:coreProperties>
</file>